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ryndan Write" panose="020B0604020202020204" charset="0"/>
      <p:regular r:id="rId12"/>
    </p:embeddedFont>
    <p:embeddedFont>
      <p:font typeface="Canva Sans Bold" panose="020B0604020202020204" charset="0"/>
      <p:regular r:id="rId13"/>
    </p:embeddedFont>
    <p:embeddedFont>
      <p:font typeface="Cardo" panose="020B0604020202020204" charset="-79"/>
      <p:regular r:id="rId14"/>
    </p:embeddedFont>
    <p:embeddedFont>
      <p:font typeface="Gagalin" panose="020B0604020202020204" charset="0"/>
      <p:regular r:id="rId15"/>
    </p:embeddedFont>
    <p:embeddedFont>
      <p:font typeface="Gochi Hand" panose="020B0604020202020204" charset="0"/>
      <p:regular r:id="rId16"/>
    </p:embeddedFont>
    <p:embeddedFont>
      <p:font typeface="More Sugar" panose="020B0604020202020204" charset="0"/>
      <p:regular r:id="rId17"/>
    </p:embeddedFont>
    <p:embeddedFont>
      <p:font typeface="Now"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4DC2F6-E5AD-484B-A7EA-5817EC381A68}" v="76" dt="2024-10-30T09:47:58.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4.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yaa ." userId="b35ed116d3ba0bce" providerId="Windows Live" clId="Web-{E34DC2F6-E5AD-484B-A7EA-5817EC381A68}"/>
    <pc:docChg chg="modSld">
      <pc:chgData name="Hiyaa ." userId="b35ed116d3ba0bce" providerId="Windows Live" clId="Web-{E34DC2F6-E5AD-484B-A7EA-5817EC381A68}" dt="2024-10-30T09:47:58.311" v="35" actId="20577"/>
      <pc:docMkLst>
        <pc:docMk/>
      </pc:docMkLst>
      <pc:sldChg chg="modSp">
        <pc:chgData name="Hiyaa ." userId="b35ed116d3ba0bce" providerId="Windows Live" clId="Web-{E34DC2F6-E5AD-484B-A7EA-5817EC381A68}" dt="2024-10-30T09:47:58.311" v="35" actId="20577"/>
        <pc:sldMkLst>
          <pc:docMk/>
          <pc:sldMk cId="0" sldId="256"/>
        </pc:sldMkLst>
        <pc:spChg chg="mod">
          <ac:chgData name="Hiyaa ." userId="b35ed116d3ba0bce" providerId="Windows Live" clId="Web-{E34DC2F6-E5AD-484B-A7EA-5817EC381A68}" dt="2024-10-30T09:47:58.311" v="35" actId="20577"/>
          <ac:spMkLst>
            <pc:docMk/>
            <pc:sldMk cId="0" sldId="256"/>
            <ac:spMk id="10" creationId="{00000000-0000-0000-0000-000000000000}"/>
          </ac:spMkLst>
        </pc:spChg>
      </pc:sldChg>
      <pc:sldChg chg="modSp">
        <pc:chgData name="Hiyaa ." userId="b35ed116d3ba0bce" providerId="Windows Live" clId="Web-{E34DC2F6-E5AD-484B-A7EA-5817EC381A68}" dt="2024-10-30T09:42:44.060" v="22" actId="20577"/>
        <pc:sldMkLst>
          <pc:docMk/>
          <pc:sldMk cId="0" sldId="258"/>
        </pc:sldMkLst>
        <pc:spChg chg="mod">
          <ac:chgData name="Hiyaa ." userId="b35ed116d3ba0bce" providerId="Windows Live" clId="Web-{E34DC2F6-E5AD-484B-A7EA-5817EC381A68}" dt="2024-10-30T09:42:32.919" v="19" actId="20577"/>
          <ac:spMkLst>
            <pc:docMk/>
            <pc:sldMk cId="0" sldId="258"/>
            <ac:spMk id="8" creationId="{00000000-0000-0000-0000-000000000000}"/>
          </ac:spMkLst>
        </pc:spChg>
        <pc:spChg chg="mod">
          <ac:chgData name="Hiyaa ." userId="b35ed116d3ba0bce" providerId="Windows Live" clId="Web-{E34DC2F6-E5AD-484B-A7EA-5817EC381A68}" dt="2024-10-30T09:42:44.060" v="22" actId="20577"/>
          <ac:spMkLst>
            <pc:docMk/>
            <pc:sldMk cId="0" sldId="258"/>
            <ac:spMk id="12" creationId="{00000000-0000-0000-0000-000000000000}"/>
          </ac:spMkLst>
        </pc:spChg>
      </pc:sldChg>
      <pc:sldChg chg="modSp">
        <pc:chgData name="Hiyaa ." userId="b35ed116d3ba0bce" providerId="Windows Live" clId="Web-{E34DC2F6-E5AD-484B-A7EA-5817EC381A68}" dt="2024-10-30T09:43:47.919" v="29" actId="20577"/>
        <pc:sldMkLst>
          <pc:docMk/>
          <pc:sldMk cId="0" sldId="263"/>
        </pc:sldMkLst>
        <pc:spChg chg="mod">
          <ac:chgData name="Hiyaa ." userId="b35ed116d3ba0bce" providerId="Windows Live" clId="Web-{E34DC2F6-E5AD-484B-A7EA-5817EC381A68}" dt="2024-10-30T09:43:47.919" v="29" actId="20577"/>
          <ac:spMkLst>
            <pc:docMk/>
            <pc:sldMk cId="0" sldId="263"/>
            <ac:spMk id="1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image" Target="../media/image6.png"/><Relationship Id="rId12" Type="http://schemas.openxmlformats.org/officeDocument/2006/relationships/image" Target="../media/image13.svg"/><Relationship Id="rId2" Type="http://schemas.openxmlformats.org/officeDocument/2006/relationships/image" Target="../media/image1.jpeg"/><Relationship Id="rId16"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5" Type="http://schemas.openxmlformats.org/officeDocument/2006/relationships/image" Target="../media/image4.png"/><Relationship Id="rId15" Type="http://schemas.openxmlformats.org/officeDocument/2006/relationships/image" Target="../media/image48.png"/><Relationship Id="rId10" Type="http://schemas.openxmlformats.org/officeDocument/2006/relationships/image" Target="../media/image11.svg"/><Relationship Id="rId4" Type="http://schemas.openxmlformats.org/officeDocument/2006/relationships/image" Target="../media/image45.svg"/><Relationship Id="rId9" Type="http://schemas.openxmlformats.org/officeDocument/2006/relationships/image" Target="../media/image10.png"/><Relationship Id="rId14" Type="http://schemas.openxmlformats.org/officeDocument/2006/relationships/image" Target="../media/image47.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8.png"/><Relationship Id="rId5" Type="http://schemas.openxmlformats.org/officeDocument/2006/relationships/image" Target="../media/image12.png"/><Relationship Id="rId10" Type="http://schemas.openxmlformats.org/officeDocument/2006/relationships/image" Target="../media/image37.svg"/><Relationship Id="rId4" Type="http://schemas.openxmlformats.org/officeDocument/2006/relationships/image" Target="../media/image11.sv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2153455">
            <a:off x="2194943" y="1780347"/>
            <a:ext cx="1885747" cy="1296022"/>
          </a:xfrm>
          <a:custGeom>
            <a:avLst/>
            <a:gdLst/>
            <a:ahLst/>
            <a:cxnLst/>
            <a:rect l="l" t="t" r="r" b="b"/>
            <a:pathLst>
              <a:path w="1885747" h="1296022">
                <a:moveTo>
                  <a:pt x="0" y="0"/>
                </a:moveTo>
                <a:lnTo>
                  <a:pt x="1885747" y="0"/>
                </a:lnTo>
                <a:lnTo>
                  <a:pt x="1885747" y="1296022"/>
                </a:lnTo>
                <a:lnTo>
                  <a:pt x="0" y="12960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280170">
            <a:off x="14718550" y="2936452"/>
            <a:ext cx="1664513" cy="2142851"/>
          </a:xfrm>
          <a:custGeom>
            <a:avLst/>
            <a:gdLst/>
            <a:ahLst/>
            <a:cxnLst/>
            <a:rect l="l" t="t" r="r" b="b"/>
            <a:pathLst>
              <a:path w="1664513" h="2142851">
                <a:moveTo>
                  <a:pt x="0" y="0"/>
                </a:moveTo>
                <a:lnTo>
                  <a:pt x="1664513" y="0"/>
                </a:lnTo>
                <a:lnTo>
                  <a:pt x="1664513" y="2142852"/>
                </a:lnTo>
                <a:lnTo>
                  <a:pt x="0" y="21428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3709634" y="2780735"/>
            <a:ext cx="10868732" cy="3444242"/>
          </a:xfrm>
          <a:prstGeom prst="rect">
            <a:avLst/>
          </a:prstGeom>
        </p:spPr>
        <p:txBody>
          <a:bodyPr lIns="0" tIns="0" rIns="0" bIns="0" rtlCol="0" anchor="t">
            <a:spAutoFit/>
          </a:bodyPr>
          <a:lstStyle/>
          <a:p>
            <a:pPr algn="ctr">
              <a:lnSpc>
                <a:spcPts val="13859"/>
              </a:lnSpc>
              <a:spcBef>
                <a:spcPct val="0"/>
              </a:spcBef>
            </a:pPr>
            <a:r>
              <a:rPr lang="en-US" sz="9899">
                <a:solidFill>
                  <a:srgbClr val="FFFFFF"/>
                </a:solidFill>
                <a:latin typeface="Gagalin"/>
              </a:rPr>
              <a:t>Disease detection system</a:t>
            </a:r>
          </a:p>
        </p:txBody>
      </p:sp>
      <p:sp>
        <p:nvSpPr>
          <p:cNvPr id="10" name="TextBox 10"/>
          <p:cNvSpPr txBox="1"/>
          <p:nvPr/>
        </p:nvSpPr>
        <p:spPr>
          <a:xfrm>
            <a:off x="3709634" y="7410502"/>
            <a:ext cx="10868732" cy="1025665"/>
          </a:xfrm>
          <a:prstGeom prst="rect">
            <a:avLst/>
          </a:prstGeom>
        </p:spPr>
        <p:txBody>
          <a:bodyPr lIns="0" tIns="0" rIns="0" bIns="0" rtlCol="0" anchor="t">
            <a:spAutoFit/>
          </a:bodyPr>
          <a:lstStyle/>
          <a:p>
            <a:pPr algn="ctr">
              <a:lnSpc>
                <a:spcPts val="8960"/>
              </a:lnSpc>
              <a:spcBef>
                <a:spcPct val="0"/>
              </a:spcBef>
            </a:pPr>
            <a:r>
              <a:rPr lang="en-US" sz="6400" dirty="0">
                <a:solidFill>
                  <a:srgbClr val="FFFFFF"/>
                </a:solidFill>
                <a:latin typeface="Gagalin"/>
              </a:rPr>
              <a:t>By Team </a:t>
            </a:r>
            <a:r>
              <a:rPr lang="en-US" sz="6400" dirty="0" err="1">
                <a:solidFill>
                  <a:srgbClr val="FFFFFF"/>
                </a:solidFill>
                <a:latin typeface="Gagalin"/>
              </a:rPr>
              <a:t>Trivedya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sp>
      <p:sp>
        <p:nvSpPr>
          <p:cNvPr id="4" name="Freeform 4"/>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223529" y="4735554"/>
            <a:ext cx="7840942" cy="1616079"/>
          </a:xfrm>
          <a:prstGeom prst="rect">
            <a:avLst/>
          </a:prstGeom>
        </p:spPr>
        <p:txBody>
          <a:bodyPr lIns="0" tIns="0" rIns="0" bIns="0" rtlCol="0" anchor="t">
            <a:spAutoFit/>
          </a:bodyPr>
          <a:lstStyle/>
          <a:p>
            <a:pPr algn="ctr">
              <a:lnSpc>
                <a:spcPts val="11872"/>
              </a:lnSpc>
            </a:pPr>
            <a:r>
              <a:rPr lang="en-US" sz="12630">
                <a:solidFill>
                  <a:srgbClr val="000000"/>
                </a:solidFill>
                <a:latin typeface="Gochi Hand"/>
              </a:rPr>
              <a:t>The team</a:t>
            </a:r>
          </a:p>
        </p:txBody>
      </p:sp>
      <p:sp>
        <p:nvSpPr>
          <p:cNvPr id="6" name="Freeform 6"/>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4442419" y="3073844"/>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Shivansh Goel</a:t>
            </a:r>
          </a:p>
        </p:txBody>
      </p:sp>
      <p:sp>
        <p:nvSpPr>
          <p:cNvPr id="7" name="TextBox 7"/>
          <p:cNvSpPr txBox="1"/>
          <p:nvPr/>
        </p:nvSpPr>
        <p:spPr>
          <a:xfrm>
            <a:off x="4442419" y="5285073"/>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Aryan Diggal</a:t>
            </a:r>
          </a:p>
        </p:txBody>
      </p:sp>
      <p:sp>
        <p:nvSpPr>
          <p:cNvPr id="8" name="TextBox 8"/>
          <p:cNvSpPr txBox="1"/>
          <p:nvPr/>
        </p:nvSpPr>
        <p:spPr>
          <a:xfrm>
            <a:off x="4442419" y="7462774"/>
            <a:ext cx="3338198" cy="475066"/>
          </a:xfrm>
          <a:prstGeom prst="rect">
            <a:avLst/>
          </a:prstGeom>
        </p:spPr>
        <p:txBody>
          <a:bodyPr lIns="0" tIns="0" rIns="0" bIns="0" rtlCol="0" anchor="t">
            <a:spAutoFit/>
          </a:bodyPr>
          <a:lstStyle/>
          <a:p>
            <a:pPr algn="ctr">
              <a:lnSpc>
                <a:spcPts val="4000"/>
              </a:lnSpc>
              <a:spcBef>
                <a:spcPct val="0"/>
              </a:spcBef>
            </a:pPr>
            <a:r>
              <a:rPr lang="en-US" sz="3200" dirty="0">
                <a:solidFill>
                  <a:srgbClr val="000000"/>
                </a:solidFill>
                <a:latin typeface="Bryndan Write"/>
              </a:rPr>
              <a:t>Riya Patel</a:t>
            </a:r>
          </a:p>
        </p:txBody>
      </p:sp>
      <p:sp>
        <p:nvSpPr>
          <p:cNvPr id="9" name="TextBox 9"/>
          <p:cNvSpPr txBox="1"/>
          <p:nvPr/>
        </p:nvSpPr>
        <p:spPr>
          <a:xfrm>
            <a:off x="4760595" y="1325588"/>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The team</a:t>
            </a:r>
          </a:p>
        </p:txBody>
      </p:sp>
      <p:sp>
        <p:nvSpPr>
          <p:cNvPr id="10" name="TextBox 10"/>
          <p:cNvSpPr txBox="1"/>
          <p:nvPr/>
        </p:nvSpPr>
        <p:spPr>
          <a:xfrm>
            <a:off x="8728855" y="3073844"/>
            <a:ext cx="3770829"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E4FF97"/>
                </a:solidFill>
                <a:latin typeface="Bryndan Write"/>
              </a:rPr>
              <a:t>E23cseu0124</a:t>
            </a:r>
          </a:p>
        </p:txBody>
      </p:sp>
      <p:sp>
        <p:nvSpPr>
          <p:cNvPr id="11" name="TextBox 11"/>
          <p:cNvSpPr txBox="1"/>
          <p:nvPr/>
        </p:nvSpPr>
        <p:spPr>
          <a:xfrm>
            <a:off x="8728855" y="5268309"/>
            <a:ext cx="3770829"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E4FF97"/>
                </a:solidFill>
                <a:latin typeface="Bryndan Write"/>
              </a:rPr>
              <a:t>E23cseu0125</a:t>
            </a:r>
          </a:p>
        </p:txBody>
      </p:sp>
      <p:sp>
        <p:nvSpPr>
          <p:cNvPr id="12" name="TextBox 12"/>
          <p:cNvSpPr txBox="1"/>
          <p:nvPr/>
        </p:nvSpPr>
        <p:spPr>
          <a:xfrm>
            <a:off x="8728855" y="7467314"/>
            <a:ext cx="3770829" cy="475066"/>
          </a:xfrm>
          <a:prstGeom prst="rect">
            <a:avLst/>
          </a:prstGeom>
        </p:spPr>
        <p:txBody>
          <a:bodyPr lIns="0" tIns="0" rIns="0" bIns="0" rtlCol="0" anchor="t">
            <a:spAutoFit/>
          </a:bodyPr>
          <a:lstStyle/>
          <a:p>
            <a:pPr marL="0" lvl="0" indent="0" algn="ctr">
              <a:lnSpc>
                <a:spcPts val="4000"/>
              </a:lnSpc>
              <a:spcBef>
                <a:spcPct val="0"/>
              </a:spcBef>
            </a:pPr>
            <a:r>
              <a:rPr lang="en-US" sz="3200" dirty="0">
                <a:solidFill>
                  <a:srgbClr val="E4FF97"/>
                </a:solidFill>
                <a:latin typeface="Bryndan Write"/>
              </a:rPr>
              <a:t>E23cseu0126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16181" r="48502"/>
            <a:stretch>
              <a:fillRect/>
            </a:stretch>
          </p:blipFill>
          <p:spPr>
            <a:xfrm>
              <a:off x="0" y="0"/>
              <a:ext cx="7370417" cy="13913357"/>
            </a:xfrm>
            <a:prstGeom prst="rect">
              <a:avLst/>
            </a:prstGeom>
          </p:spPr>
        </p:pic>
      </p:grpSp>
      <p:sp>
        <p:nvSpPr>
          <p:cNvPr id="5" name="Freeform 5"/>
          <p:cNvSpPr/>
          <p:nvPr/>
        </p:nvSpPr>
        <p:spPr>
          <a:xfrm>
            <a:off x="5445872" y="0"/>
            <a:ext cx="9705260" cy="4274239"/>
          </a:xfrm>
          <a:custGeom>
            <a:avLst/>
            <a:gdLst/>
            <a:ahLst/>
            <a:cxnLst/>
            <a:rect l="l" t="t" r="r" b="b"/>
            <a:pathLst>
              <a:path w="9705260" h="4274239">
                <a:moveTo>
                  <a:pt x="0" y="0"/>
                </a:moveTo>
                <a:lnTo>
                  <a:pt x="9705260" y="0"/>
                </a:lnTo>
                <a:lnTo>
                  <a:pt x="9705260" y="4274239"/>
                </a:lnTo>
                <a:lnTo>
                  <a:pt x="0" y="4274239"/>
                </a:lnTo>
                <a:lnTo>
                  <a:pt x="0" y="0"/>
                </a:lnTo>
                <a:close/>
              </a:path>
            </a:pathLst>
          </a:custGeom>
          <a:blipFill>
            <a:blip r:embed="rId4"/>
            <a:stretch>
              <a:fillRect l="-16157" t="-92539"/>
            </a:stretch>
          </a:blipFill>
        </p:spPr>
      </p:sp>
      <p:sp>
        <p:nvSpPr>
          <p:cNvPr id="6" name="Freeform 6"/>
          <p:cNvSpPr/>
          <p:nvPr/>
        </p:nvSpPr>
        <p:spPr>
          <a:xfrm rot="-2383019">
            <a:off x="15714885" y="8117603"/>
            <a:ext cx="2604869" cy="2705311"/>
          </a:xfrm>
          <a:custGeom>
            <a:avLst/>
            <a:gdLst/>
            <a:ahLst/>
            <a:cxnLst/>
            <a:rect l="l" t="t" r="r" b="b"/>
            <a:pathLst>
              <a:path w="2604869" h="2705311">
                <a:moveTo>
                  <a:pt x="0" y="0"/>
                </a:moveTo>
                <a:lnTo>
                  <a:pt x="2604869" y="0"/>
                </a:lnTo>
                <a:lnTo>
                  <a:pt x="2604869" y="2705311"/>
                </a:lnTo>
                <a:lnTo>
                  <a:pt x="0" y="27053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901433" y="4650547"/>
            <a:ext cx="11978489" cy="3211812"/>
          </a:xfrm>
          <a:prstGeom prst="rect">
            <a:avLst/>
          </a:prstGeom>
        </p:spPr>
        <p:txBody>
          <a:bodyPr lIns="0" tIns="0" rIns="0" bIns="0" rtlCol="0" anchor="t">
            <a:spAutoFit/>
          </a:bodyPr>
          <a:lstStyle/>
          <a:p>
            <a:pPr algn="ctr">
              <a:lnSpc>
                <a:spcPts val="5146"/>
              </a:lnSpc>
            </a:pPr>
            <a:r>
              <a:rPr lang="en-US" sz="3675">
                <a:solidFill>
                  <a:srgbClr val="FFFFFF"/>
                </a:solidFill>
                <a:latin typeface="Cardo"/>
              </a:rPr>
              <a:t>Our project, “Disease Detection using Machine Learning," is a straightforward Python-based program designed to assist in the early detection of common diseases. This project aims to make healthcare more accessible and user-friendly by using machine learning to enhance diagnosis accuracy.</a:t>
            </a:r>
          </a:p>
        </p:txBody>
      </p:sp>
      <p:sp>
        <p:nvSpPr>
          <p:cNvPr id="8" name="TextBox 8"/>
          <p:cNvSpPr txBox="1"/>
          <p:nvPr/>
        </p:nvSpPr>
        <p:spPr>
          <a:xfrm>
            <a:off x="5223529" y="761392"/>
            <a:ext cx="7840942" cy="1617210"/>
          </a:xfrm>
          <a:prstGeom prst="rect">
            <a:avLst/>
          </a:prstGeom>
        </p:spPr>
        <p:txBody>
          <a:bodyPr lIns="0" tIns="0" rIns="0" bIns="0" rtlCol="0" anchor="t">
            <a:spAutoFit/>
          </a:bodyPr>
          <a:lstStyle/>
          <a:p>
            <a:pPr algn="ctr">
              <a:lnSpc>
                <a:spcPts val="11872"/>
              </a:lnSpc>
            </a:pPr>
            <a:r>
              <a:rPr lang="en-US" sz="12630">
                <a:solidFill>
                  <a:srgbClr val="000000"/>
                </a:solidFill>
                <a:latin typeface="Gagalin"/>
              </a:rPr>
              <a:t>The idea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sp>
      <p:sp>
        <p:nvSpPr>
          <p:cNvPr id="4" name="Freeform 4"/>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223529" y="4037381"/>
            <a:ext cx="7838112" cy="3118662"/>
          </a:xfrm>
          <a:prstGeom prst="rect">
            <a:avLst/>
          </a:prstGeom>
        </p:spPr>
        <p:txBody>
          <a:bodyPr lIns="0" tIns="0" rIns="0" bIns="0" rtlCol="0" anchor="t">
            <a:spAutoFit/>
          </a:bodyPr>
          <a:lstStyle/>
          <a:p>
            <a:pPr algn="ctr">
              <a:lnSpc>
                <a:spcPts val="11868"/>
              </a:lnSpc>
            </a:pPr>
            <a:r>
              <a:rPr lang="en-US" sz="12625">
                <a:solidFill>
                  <a:srgbClr val="000000"/>
                </a:solidFill>
                <a:latin typeface="Gochi Hand"/>
              </a:rPr>
              <a:t>key features</a:t>
            </a:r>
          </a:p>
        </p:txBody>
      </p:sp>
      <p:sp>
        <p:nvSpPr>
          <p:cNvPr id="6" name="Freeform 6"/>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853680" y="2905623"/>
            <a:ext cx="4610782" cy="6352677"/>
          </a:xfrm>
          <a:custGeom>
            <a:avLst/>
            <a:gdLst/>
            <a:ahLst/>
            <a:cxnLst/>
            <a:rect l="l" t="t" r="r" b="b"/>
            <a:pathLst>
              <a:path w="4610782" h="6352677">
                <a:moveTo>
                  <a:pt x="0" y="0"/>
                </a:moveTo>
                <a:lnTo>
                  <a:pt x="4610782" y="0"/>
                </a:lnTo>
                <a:lnTo>
                  <a:pt x="4610782" y="6352677"/>
                </a:lnTo>
                <a:lnTo>
                  <a:pt x="0" y="635267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4" name="TextBox 4"/>
          <p:cNvSpPr txBox="1"/>
          <p:nvPr/>
        </p:nvSpPr>
        <p:spPr>
          <a:xfrm>
            <a:off x="3687259" y="1419225"/>
            <a:ext cx="10913483" cy="1154045"/>
          </a:xfrm>
          <a:prstGeom prst="rect">
            <a:avLst/>
          </a:prstGeom>
        </p:spPr>
        <p:txBody>
          <a:bodyPr lIns="0" tIns="0" rIns="0" bIns="0" rtlCol="0" anchor="t">
            <a:spAutoFit/>
          </a:bodyPr>
          <a:lstStyle/>
          <a:p>
            <a:pPr algn="ctr">
              <a:lnSpc>
                <a:spcPts val="8117"/>
              </a:lnSpc>
            </a:pPr>
            <a:r>
              <a:rPr lang="en-US" sz="9899">
                <a:solidFill>
                  <a:srgbClr val="FFFFFF"/>
                </a:solidFill>
                <a:latin typeface="Gochi Hand"/>
              </a:rPr>
              <a:t>Key features</a:t>
            </a:r>
          </a:p>
        </p:txBody>
      </p:sp>
      <p:sp>
        <p:nvSpPr>
          <p:cNvPr id="5" name="Freeform 5"/>
          <p:cNvSpPr/>
          <p:nvPr/>
        </p:nvSpPr>
        <p:spPr>
          <a:xfrm>
            <a:off x="6958195" y="2905623"/>
            <a:ext cx="4610782" cy="6352677"/>
          </a:xfrm>
          <a:custGeom>
            <a:avLst/>
            <a:gdLst/>
            <a:ahLst/>
            <a:cxnLst/>
            <a:rect l="l" t="t" r="r" b="b"/>
            <a:pathLst>
              <a:path w="4610782" h="6352677">
                <a:moveTo>
                  <a:pt x="0" y="0"/>
                </a:moveTo>
                <a:lnTo>
                  <a:pt x="4610782" y="0"/>
                </a:lnTo>
                <a:lnTo>
                  <a:pt x="4610782" y="6352677"/>
                </a:lnTo>
                <a:lnTo>
                  <a:pt x="0" y="635267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6" name="TextBox 6"/>
          <p:cNvSpPr txBox="1"/>
          <p:nvPr/>
        </p:nvSpPr>
        <p:spPr>
          <a:xfrm>
            <a:off x="7224475" y="4912274"/>
            <a:ext cx="4344503" cy="3263723"/>
          </a:xfrm>
          <a:prstGeom prst="rect">
            <a:avLst/>
          </a:prstGeom>
        </p:spPr>
        <p:txBody>
          <a:bodyPr lIns="0" tIns="0" rIns="0" bIns="0" rtlCol="0" anchor="t">
            <a:spAutoFit/>
          </a:bodyPr>
          <a:lstStyle/>
          <a:p>
            <a:pPr>
              <a:lnSpc>
                <a:spcPts val="4357"/>
              </a:lnSpc>
            </a:pPr>
            <a:r>
              <a:rPr lang="en-US" sz="2905">
                <a:solidFill>
                  <a:srgbClr val="000000"/>
                </a:solidFill>
                <a:latin typeface="Now"/>
              </a:rPr>
              <a:t>We will develop a simple and intuitive interface where users can easily input their information and receive a disease prediction.</a:t>
            </a:r>
          </a:p>
        </p:txBody>
      </p:sp>
      <p:sp>
        <p:nvSpPr>
          <p:cNvPr id="7" name="Freeform 7"/>
          <p:cNvSpPr/>
          <p:nvPr/>
        </p:nvSpPr>
        <p:spPr>
          <a:xfrm>
            <a:off x="1733550" y="2781639"/>
            <a:ext cx="4700770" cy="6476661"/>
          </a:xfrm>
          <a:custGeom>
            <a:avLst/>
            <a:gdLst/>
            <a:ahLst/>
            <a:cxnLst/>
            <a:rect l="l" t="t" r="r" b="b"/>
            <a:pathLst>
              <a:path w="4700770" h="6476661">
                <a:moveTo>
                  <a:pt x="0" y="0"/>
                </a:moveTo>
                <a:lnTo>
                  <a:pt x="4700770" y="0"/>
                </a:lnTo>
                <a:lnTo>
                  <a:pt x="4700770" y="6476661"/>
                </a:lnTo>
                <a:lnTo>
                  <a:pt x="0" y="6476661"/>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8" name="TextBox 8"/>
          <p:cNvSpPr txBox="1"/>
          <p:nvPr/>
        </p:nvSpPr>
        <p:spPr>
          <a:xfrm>
            <a:off x="1907196" y="4830265"/>
            <a:ext cx="4428930" cy="4168954"/>
          </a:xfrm>
          <a:prstGeom prst="rect">
            <a:avLst/>
          </a:prstGeom>
        </p:spPr>
        <p:txBody>
          <a:bodyPr lIns="0" tIns="0" rIns="0" bIns="0" rtlCol="0" anchor="t">
            <a:spAutoFit/>
          </a:bodyPr>
          <a:lstStyle/>
          <a:p>
            <a:pPr>
              <a:lnSpc>
                <a:spcPts val="3662"/>
              </a:lnSpc>
            </a:pPr>
            <a:r>
              <a:rPr lang="en-US" sz="2441">
                <a:solidFill>
                  <a:srgbClr val="000000"/>
                </a:solidFill>
                <a:latin typeface="Now"/>
              </a:rPr>
              <a:t>Users will input some health information like age, gender, and a few information that we can get from doing pathological tests. The system will then use a machine learning model to predict the likelihood of specific disease.</a:t>
            </a:r>
          </a:p>
        </p:txBody>
      </p:sp>
      <p:sp>
        <p:nvSpPr>
          <p:cNvPr id="9" name="TextBox 9"/>
          <p:cNvSpPr txBox="1"/>
          <p:nvPr/>
        </p:nvSpPr>
        <p:spPr>
          <a:xfrm>
            <a:off x="3272287" y="2891017"/>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1</a:t>
            </a:r>
          </a:p>
        </p:txBody>
      </p:sp>
      <p:sp>
        <p:nvSpPr>
          <p:cNvPr id="10" name="TextBox 10"/>
          <p:cNvSpPr txBox="1"/>
          <p:nvPr/>
        </p:nvSpPr>
        <p:spPr>
          <a:xfrm>
            <a:off x="8285960" y="3076914"/>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2</a:t>
            </a:r>
          </a:p>
        </p:txBody>
      </p:sp>
      <p:sp>
        <p:nvSpPr>
          <p:cNvPr id="11" name="TextBox 11"/>
          <p:cNvSpPr txBox="1"/>
          <p:nvPr/>
        </p:nvSpPr>
        <p:spPr>
          <a:xfrm>
            <a:off x="13060461" y="3076914"/>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3</a:t>
            </a:r>
          </a:p>
        </p:txBody>
      </p:sp>
      <p:sp>
        <p:nvSpPr>
          <p:cNvPr id="12" name="Freeform 12"/>
          <p:cNvSpPr/>
          <p:nvPr/>
        </p:nvSpPr>
        <p:spPr>
          <a:xfrm flipH="1">
            <a:off x="-475825" y="581641"/>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3060461" y="4679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2092852" y="4839790"/>
            <a:ext cx="4143471" cy="3722091"/>
          </a:xfrm>
          <a:prstGeom prst="rect">
            <a:avLst/>
          </a:prstGeom>
        </p:spPr>
        <p:txBody>
          <a:bodyPr lIns="0" tIns="0" rIns="0" bIns="0" rtlCol="0" anchor="t">
            <a:spAutoFit/>
          </a:bodyPr>
          <a:lstStyle/>
          <a:p>
            <a:pPr>
              <a:lnSpc>
                <a:spcPts val="3690"/>
              </a:lnSpc>
            </a:pPr>
            <a:r>
              <a:rPr lang="en-US" sz="2460">
                <a:solidFill>
                  <a:srgbClr val="000000"/>
                </a:solidFill>
                <a:latin typeface="Now"/>
              </a:rPr>
              <a:t>While keeping things simple, we will ensure that the predictions are as accurate as possible. We will evaluate the model's performance to make sure it provides reliable results for the included diseases.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0800000">
            <a:off x="649324" y="146527"/>
            <a:ext cx="789010" cy="1764347"/>
          </a:xfrm>
          <a:custGeom>
            <a:avLst/>
            <a:gdLst/>
            <a:ahLst/>
            <a:cxnLst/>
            <a:rect l="l" t="t" r="r" b="b"/>
            <a:pathLst>
              <a:path w="789010" h="1764347">
                <a:moveTo>
                  <a:pt x="0" y="0"/>
                </a:moveTo>
                <a:lnTo>
                  <a:pt x="789011" y="0"/>
                </a:lnTo>
                <a:lnTo>
                  <a:pt x="789011" y="1764346"/>
                </a:lnTo>
                <a:lnTo>
                  <a:pt x="0" y="1764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6710819" y="7958926"/>
            <a:ext cx="789010" cy="1764347"/>
          </a:xfrm>
          <a:custGeom>
            <a:avLst/>
            <a:gdLst/>
            <a:ahLst/>
            <a:cxnLst/>
            <a:rect l="l" t="t" r="r" b="b"/>
            <a:pathLst>
              <a:path w="789010" h="1764347">
                <a:moveTo>
                  <a:pt x="0" y="0"/>
                </a:moveTo>
                <a:lnTo>
                  <a:pt x="789010" y="0"/>
                </a:lnTo>
                <a:lnTo>
                  <a:pt x="789010" y="1764347"/>
                </a:lnTo>
                <a:lnTo>
                  <a:pt x="0" y="17643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6710819" y="-83680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1014664" y="1257797"/>
            <a:ext cx="16680507" cy="2498554"/>
          </a:xfrm>
          <a:prstGeom prst="rect">
            <a:avLst/>
          </a:prstGeom>
        </p:spPr>
        <p:txBody>
          <a:bodyPr lIns="0" tIns="0" rIns="0" bIns="0" rtlCol="0" anchor="t">
            <a:spAutoFit/>
          </a:bodyPr>
          <a:lstStyle/>
          <a:p>
            <a:pPr algn="ctr">
              <a:lnSpc>
                <a:spcPts val="9942"/>
              </a:lnSpc>
              <a:spcBef>
                <a:spcPct val="0"/>
              </a:spcBef>
            </a:pPr>
            <a:r>
              <a:rPr lang="en-US" sz="7954">
                <a:solidFill>
                  <a:srgbClr val="FFFEFB"/>
                </a:solidFill>
                <a:latin typeface="Gagalin"/>
              </a:rPr>
              <a:t>Our program would be able to detect :-</a:t>
            </a:r>
          </a:p>
        </p:txBody>
      </p:sp>
      <p:sp>
        <p:nvSpPr>
          <p:cNvPr id="9" name="TextBox 9"/>
          <p:cNvSpPr txBox="1"/>
          <p:nvPr/>
        </p:nvSpPr>
        <p:spPr>
          <a:xfrm>
            <a:off x="4163261" y="4563011"/>
            <a:ext cx="4736737" cy="805180"/>
          </a:xfrm>
          <a:prstGeom prst="rect">
            <a:avLst/>
          </a:prstGeom>
        </p:spPr>
        <p:txBody>
          <a:bodyPr lIns="0" tIns="0" rIns="0" bIns="0" rtlCol="0" anchor="t">
            <a:spAutoFit/>
          </a:bodyPr>
          <a:lstStyle/>
          <a:p>
            <a:pPr>
              <a:lnSpc>
                <a:spcPts val="6499"/>
              </a:lnSpc>
              <a:spcBef>
                <a:spcPct val="0"/>
              </a:spcBef>
            </a:pPr>
            <a:r>
              <a:rPr lang="en-US" sz="5199">
                <a:solidFill>
                  <a:srgbClr val="FFFEFB"/>
                </a:solidFill>
                <a:latin typeface="Gagalin"/>
              </a:rPr>
              <a:t>1. Skin Cancer</a:t>
            </a:r>
          </a:p>
        </p:txBody>
      </p:sp>
      <p:sp>
        <p:nvSpPr>
          <p:cNvPr id="10" name="TextBox 10"/>
          <p:cNvSpPr txBox="1"/>
          <p:nvPr/>
        </p:nvSpPr>
        <p:spPr>
          <a:xfrm>
            <a:off x="4163261" y="5720663"/>
            <a:ext cx="7168961" cy="805180"/>
          </a:xfrm>
          <a:prstGeom prst="rect">
            <a:avLst/>
          </a:prstGeom>
        </p:spPr>
        <p:txBody>
          <a:bodyPr lIns="0" tIns="0" rIns="0" bIns="0" rtlCol="0" anchor="t">
            <a:spAutoFit/>
          </a:bodyPr>
          <a:lstStyle/>
          <a:p>
            <a:pPr>
              <a:lnSpc>
                <a:spcPts val="6499"/>
              </a:lnSpc>
              <a:spcBef>
                <a:spcPct val="0"/>
              </a:spcBef>
            </a:pPr>
            <a:r>
              <a:rPr lang="en-US" sz="5199">
                <a:solidFill>
                  <a:srgbClr val="FFFEFB"/>
                </a:solidFill>
                <a:latin typeface="Gagalin"/>
              </a:rPr>
              <a:t>2. Parkinson’s Disease</a:t>
            </a:r>
          </a:p>
        </p:txBody>
      </p:sp>
      <p:sp>
        <p:nvSpPr>
          <p:cNvPr id="11" name="TextBox 11"/>
          <p:cNvSpPr txBox="1"/>
          <p:nvPr/>
        </p:nvSpPr>
        <p:spPr>
          <a:xfrm>
            <a:off x="4163261" y="6878268"/>
            <a:ext cx="6177173" cy="805180"/>
          </a:xfrm>
          <a:prstGeom prst="rect">
            <a:avLst/>
          </a:prstGeom>
        </p:spPr>
        <p:txBody>
          <a:bodyPr lIns="0" tIns="0" rIns="0" bIns="0" rtlCol="0" anchor="t">
            <a:spAutoFit/>
          </a:bodyPr>
          <a:lstStyle/>
          <a:p>
            <a:pPr>
              <a:lnSpc>
                <a:spcPts val="6499"/>
              </a:lnSpc>
              <a:spcBef>
                <a:spcPct val="0"/>
              </a:spcBef>
            </a:pPr>
            <a:r>
              <a:rPr lang="en-US" sz="5199">
                <a:solidFill>
                  <a:srgbClr val="FFFEFB"/>
                </a:solidFill>
                <a:latin typeface="Gagalin"/>
              </a:rPr>
              <a:t>3. Heart Disease</a:t>
            </a:r>
          </a:p>
        </p:txBody>
      </p:sp>
      <p:sp>
        <p:nvSpPr>
          <p:cNvPr id="12" name="TextBox 12"/>
          <p:cNvSpPr txBox="1"/>
          <p:nvPr/>
        </p:nvSpPr>
        <p:spPr>
          <a:xfrm>
            <a:off x="4163261" y="8035919"/>
            <a:ext cx="5323772" cy="805180"/>
          </a:xfrm>
          <a:prstGeom prst="rect">
            <a:avLst/>
          </a:prstGeom>
        </p:spPr>
        <p:txBody>
          <a:bodyPr lIns="0" tIns="0" rIns="0" bIns="0" rtlCol="0" anchor="t">
            <a:spAutoFit/>
          </a:bodyPr>
          <a:lstStyle/>
          <a:p>
            <a:pPr>
              <a:lnSpc>
                <a:spcPts val="6499"/>
              </a:lnSpc>
              <a:spcBef>
                <a:spcPct val="0"/>
              </a:spcBef>
            </a:pPr>
            <a:r>
              <a:rPr lang="en-US" sz="5199">
                <a:solidFill>
                  <a:srgbClr val="FFFEFB"/>
                </a:solidFill>
                <a:latin typeface="Gagalin"/>
              </a:rPr>
              <a:t>4. Diabetes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6935047" y="2927467"/>
            <a:ext cx="4338104" cy="4408030"/>
            <a:chOff x="0" y="0"/>
            <a:chExt cx="1142546" cy="1160963"/>
          </a:xfrm>
        </p:grpSpPr>
        <p:sp>
          <p:nvSpPr>
            <p:cNvPr id="7" name="Freeform 7"/>
            <p:cNvSpPr/>
            <p:nvPr/>
          </p:nvSpPr>
          <p:spPr>
            <a:xfrm>
              <a:off x="0" y="0"/>
              <a:ext cx="1142546" cy="1160963"/>
            </a:xfrm>
            <a:custGeom>
              <a:avLst/>
              <a:gdLst/>
              <a:ahLst/>
              <a:cxnLst/>
              <a:rect l="l" t="t" r="r" b="b"/>
              <a:pathLst>
                <a:path w="1142546" h="1160963">
                  <a:moveTo>
                    <a:pt x="91016" y="0"/>
                  </a:moveTo>
                  <a:lnTo>
                    <a:pt x="1051530" y="0"/>
                  </a:lnTo>
                  <a:cubicBezTo>
                    <a:pt x="1101797" y="0"/>
                    <a:pt x="1142546" y="40749"/>
                    <a:pt x="1142546" y="91016"/>
                  </a:cubicBezTo>
                  <a:lnTo>
                    <a:pt x="1142546" y="1069946"/>
                  </a:lnTo>
                  <a:cubicBezTo>
                    <a:pt x="1142546" y="1120213"/>
                    <a:pt x="1101797" y="1160963"/>
                    <a:pt x="1051530" y="1160963"/>
                  </a:cubicBezTo>
                  <a:lnTo>
                    <a:pt x="91016" y="1160963"/>
                  </a:lnTo>
                  <a:cubicBezTo>
                    <a:pt x="40749" y="1160963"/>
                    <a:pt x="0" y="1120213"/>
                    <a:pt x="0" y="1069946"/>
                  </a:cubicBezTo>
                  <a:lnTo>
                    <a:pt x="0" y="91016"/>
                  </a:lnTo>
                  <a:cubicBezTo>
                    <a:pt x="0" y="40749"/>
                    <a:pt x="40749" y="0"/>
                    <a:pt x="91016" y="0"/>
                  </a:cubicBezTo>
                  <a:close/>
                </a:path>
              </a:pathLst>
            </a:custGeom>
            <a:solidFill>
              <a:srgbClr val="D5A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930482" y="2927467"/>
            <a:ext cx="4095574" cy="4408030"/>
            <a:chOff x="0" y="0"/>
            <a:chExt cx="1078670" cy="1160963"/>
          </a:xfrm>
        </p:grpSpPr>
        <p:sp>
          <p:nvSpPr>
            <p:cNvPr id="10" name="Freeform 10"/>
            <p:cNvSpPr/>
            <p:nvPr/>
          </p:nvSpPr>
          <p:spPr>
            <a:xfrm>
              <a:off x="0" y="0"/>
              <a:ext cx="1078670" cy="1160963"/>
            </a:xfrm>
            <a:custGeom>
              <a:avLst/>
              <a:gdLst/>
              <a:ahLst/>
              <a:cxnLst/>
              <a:rect l="l" t="t" r="r" b="b"/>
              <a:pathLst>
                <a:path w="1078670" h="1160963">
                  <a:moveTo>
                    <a:pt x="96406" y="0"/>
                  </a:moveTo>
                  <a:lnTo>
                    <a:pt x="982264" y="0"/>
                  </a:lnTo>
                  <a:cubicBezTo>
                    <a:pt x="1007832" y="0"/>
                    <a:pt x="1032353" y="10157"/>
                    <a:pt x="1050433" y="28237"/>
                  </a:cubicBezTo>
                  <a:cubicBezTo>
                    <a:pt x="1068513" y="46316"/>
                    <a:pt x="1078670" y="70838"/>
                    <a:pt x="1078670" y="96406"/>
                  </a:cubicBezTo>
                  <a:lnTo>
                    <a:pt x="1078670" y="1064557"/>
                  </a:lnTo>
                  <a:cubicBezTo>
                    <a:pt x="1078670" y="1117800"/>
                    <a:pt x="1035507" y="1160963"/>
                    <a:pt x="982264" y="1160963"/>
                  </a:cubicBezTo>
                  <a:lnTo>
                    <a:pt x="96406" y="1160963"/>
                  </a:lnTo>
                  <a:cubicBezTo>
                    <a:pt x="70838" y="1160963"/>
                    <a:pt x="46316" y="1150806"/>
                    <a:pt x="28237" y="1132726"/>
                  </a:cubicBezTo>
                  <a:cubicBezTo>
                    <a:pt x="10157" y="1114646"/>
                    <a:pt x="0" y="1090125"/>
                    <a:pt x="0" y="1064557"/>
                  </a:cubicBezTo>
                  <a:lnTo>
                    <a:pt x="0" y="96406"/>
                  </a:lnTo>
                  <a:cubicBezTo>
                    <a:pt x="0" y="70838"/>
                    <a:pt x="10157" y="46316"/>
                    <a:pt x="28237" y="28237"/>
                  </a:cubicBezTo>
                  <a:cubicBezTo>
                    <a:pt x="46316" y="10157"/>
                    <a:pt x="70838" y="0"/>
                    <a:pt x="96406" y="0"/>
                  </a:cubicBezTo>
                  <a:close/>
                </a:path>
              </a:pathLst>
            </a:custGeom>
            <a:solidFill>
              <a:srgbClr val="FF6BBE"/>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286272" y="2927467"/>
            <a:ext cx="4269561" cy="4408030"/>
            <a:chOff x="0" y="0"/>
            <a:chExt cx="1124493" cy="1160963"/>
          </a:xfrm>
        </p:grpSpPr>
        <p:sp>
          <p:nvSpPr>
            <p:cNvPr id="13" name="Freeform 13"/>
            <p:cNvSpPr/>
            <p:nvPr/>
          </p:nvSpPr>
          <p:spPr>
            <a:xfrm>
              <a:off x="0" y="0"/>
              <a:ext cx="1124493" cy="1160963"/>
            </a:xfrm>
            <a:custGeom>
              <a:avLst/>
              <a:gdLst/>
              <a:ahLst/>
              <a:cxnLst/>
              <a:rect l="l" t="t" r="r" b="b"/>
              <a:pathLst>
                <a:path w="1124493" h="1160963">
                  <a:moveTo>
                    <a:pt x="92477" y="0"/>
                  </a:moveTo>
                  <a:lnTo>
                    <a:pt x="1032016" y="0"/>
                  </a:lnTo>
                  <a:cubicBezTo>
                    <a:pt x="1083090" y="0"/>
                    <a:pt x="1124493" y="41404"/>
                    <a:pt x="1124493" y="92477"/>
                  </a:cubicBezTo>
                  <a:lnTo>
                    <a:pt x="1124493" y="1068485"/>
                  </a:lnTo>
                  <a:cubicBezTo>
                    <a:pt x="1124493" y="1119559"/>
                    <a:pt x="1083090" y="1160963"/>
                    <a:pt x="1032016" y="1160963"/>
                  </a:cubicBezTo>
                  <a:lnTo>
                    <a:pt x="92477" y="1160963"/>
                  </a:lnTo>
                  <a:cubicBezTo>
                    <a:pt x="41404" y="1160963"/>
                    <a:pt x="0" y="1119559"/>
                    <a:pt x="0" y="1068485"/>
                  </a:cubicBezTo>
                  <a:lnTo>
                    <a:pt x="0" y="92477"/>
                  </a:lnTo>
                  <a:cubicBezTo>
                    <a:pt x="0" y="41404"/>
                    <a:pt x="41404" y="0"/>
                    <a:pt x="92477" y="0"/>
                  </a:cubicBezTo>
                  <a:close/>
                </a:path>
              </a:pathLst>
            </a:custGeom>
            <a:solidFill>
              <a:srgbClr val="A4F0FF"/>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225047" y="7582471"/>
            <a:ext cx="3338198" cy="5035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Canva Sans Bold"/>
              </a:rPr>
              <a:t>Aryan Diggal</a:t>
            </a:r>
          </a:p>
        </p:txBody>
      </p:sp>
      <p:sp>
        <p:nvSpPr>
          <p:cNvPr id="16" name="TextBox 16"/>
          <p:cNvSpPr txBox="1"/>
          <p:nvPr/>
        </p:nvSpPr>
        <p:spPr>
          <a:xfrm>
            <a:off x="7253702" y="7582471"/>
            <a:ext cx="3338198" cy="5035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Canva Sans Bold"/>
              </a:rPr>
              <a:t>Shiva</a:t>
            </a:r>
            <a:r>
              <a:rPr lang="en-US" sz="3200" u="none">
                <a:solidFill>
                  <a:srgbClr val="000000"/>
                </a:solidFill>
                <a:latin typeface="Canva Sans Bold"/>
              </a:rPr>
              <a:t>nsh Goel</a:t>
            </a:r>
          </a:p>
        </p:txBody>
      </p:sp>
      <p:sp>
        <p:nvSpPr>
          <p:cNvPr id="17" name="TextBox 17"/>
          <p:cNvSpPr txBox="1"/>
          <p:nvPr/>
        </p:nvSpPr>
        <p:spPr>
          <a:xfrm>
            <a:off x="12751953" y="7582471"/>
            <a:ext cx="3338198" cy="503555"/>
          </a:xfrm>
          <a:prstGeom prst="rect">
            <a:avLst/>
          </a:prstGeom>
        </p:spPr>
        <p:txBody>
          <a:bodyPr lIns="0" tIns="0" rIns="0" bIns="0" rtlCol="0" anchor="t">
            <a:spAutoFit/>
          </a:bodyPr>
          <a:lstStyle/>
          <a:p>
            <a:pPr algn="ctr">
              <a:lnSpc>
                <a:spcPts val="4000"/>
              </a:lnSpc>
              <a:spcBef>
                <a:spcPct val="0"/>
              </a:spcBef>
            </a:pPr>
            <a:r>
              <a:rPr lang="en-US" sz="3200" dirty="0">
                <a:solidFill>
                  <a:srgbClr val="000000"/>
                </a:solidFill>
                <a:latin typeface="Canva Sans Bold"/>
              </a:rPr>
              <a:t>Riya Patel</a:t>
            </a:r>
          </a:p>
        </p:txBody>
      </p:sp>
      <p:sp>
        <p:nvSpPr>
          <p:cNvPr id="18" name="TextBox 18"/>
          <p:cNvSpPr txBox="1"/>
          <p:nvPr/>
        </p:nvSpPr>
        <p:spPr>
          <a:xfrm>
            <a:off x="3316643" y="1066856"/>
            <a:ext cx="11574912" cy="1092505"/>
          </a:xfrm>
          <a:prstGeom prst="rect">
            <a:avLst/>
          </a:prstGeom>
        </p:spPr>
        <p:txBody>
          <a:bodyPr lIns="0" tIns="0" rIns="0" bIns="0" rtlCol="0" anchor="t">
            <a:spAutoFit/>
          </a:bodyPr>
          <a:lstStyle/>
          <a:p>
            <a:pPr algn="ctr">
              <a:lnSpc>
                <a:spcPts val="8067"/>
              </a:lnSpc>
            </a:pPr>
            <a:r>
              <a:rPr lang="en-US" sz="8582">
                <a:solidFill>
                  <a:srgbClr val="FFFFFF"/>
                </a:solidFill>
                <a:latin typeface="Gagalin"/>
              </a:rPr>
              <a:t>Work Distribution</a:t>
            </a:r>
          </a:p>
        </p:txBody>
      </p:sp>
      <p:sp>
        <p:nvSpPr>
          <p:cNvPr id="19" name="TextBox 19"/>
          <p:cNvSpPr txBox="1"/>
          <p:nvPr/>
        </p:nvSpPr>
        <p:spPr>
          <a:xfrm>
            <a:off x="2014605" y="3932767"/>
            <a:ext cx="3927328" cy="1008380"/>
          </a:xfrm>
          <a:prstGeom prst="rect">
            <a:avLst/>
          </a:prstGeom>
        </p:spPr>
        <p:txBody>
          <a:bodyPr lIns="0" tIns="0" rIns="0" bIns="0" rtlCol="0" anchor="t">
            <a:spAutoFit/>
          </a:bodyPr>
          <a:lstStyle/>
          <a:p>
            <a:pPr marL="690881" lvl="1" indent="-345440">
              <a:lnSpc>
                <a:spcPts val="4000"/>
              </a:lnSpc>
              <a:buFont typeface="Arial"/>
              <a:buChar char="•"/>
            </a:pPr>
            <a:r>
              <a:rPr lang="en-US" sz="3200">
                <a:solidFill>
                  <a:srgbClr val="1E1A1B"/>
                </a:solidFill>
                <a:latin typeface="Canva Sans Bold"/>
              </a:rPr>
              <a:t>The Skin Cancer detection</a:t>
            </a:r>
          </a:p>
        </p:txBody>
      </p:sp>
      <p:sp>
        <p:nvSpPr>
          <p:cNvPr id="20" name="TextBox 20"/>
          <p:cNvSpPr txBox="1"/>
          <p:nvPr/>
        </p:nvSpPr>
        <p:spPr>
          <a:xfrm>
            <a:off x="1635917" y="5402799"/>
            <a:ext cx="3927328" cy="503555"/>
          </a:xfrm>
          <a:prstGeom prst="rect">
            <a:avLst/>
          </a:prstGeom>
        </p:spPr>
        <p:txBody>
          <a:bodyPr lIns="0" tIns="0" rIns="0" bIns="0" rtlCol="0" anchor="t">
            <a:spAutoFit/>
          </a:bodyPr>
          <a:lstStyle/>
          <a:p>
            <a:pPr algn="ctr">
              <a:lnSpc>
                <a:spcPts val="4000"/>
              </a:lnSpc>
              <a:spcBef>
                <a:spcPct val="0"/>
              </a:spcBef>
            </a:pPr>
            <a:r>
              <a:rPr lang="en-US" sz="3200">
                <a:solidFill>
                  <a:srgbClr val="000000"/>
                </a:solidFill>
                <a:latin typeface="Canva Sans Bold"/>
              </a:rPr>
              <a:t>2. Frontend</a:t>
            </a:r>
          </a:p>
        </p:txBody>
      </p:sp>
      <p:sp>
        <p:nvSpPr>
          <p:cNvPr id="21" name="TextBox 21"/>
          <p:cNvSpPr txBox="1"/>
          <p:nvPr/>
        </p:nvSpPr>
        <p:spPr>
          <a:xfrm>
            <a:off x="6757542" y="4175020"/>
            <a:ext cx="4338104" cy="1008380"/>
          </a:xfrm>
          <a:prstGeom prst="rect">
            <a:avLst/>
          </a:prstGeom>
        </p:spPr>
        <p:txBody>
          <a:bodyPr lIns="0" tIns="0" rIns="0" bIns="0" rtlCol="0" anchor="t">
            <a:spAutoFit/>
          </a:bodyPr>
          <a:lstStyle/>
          <a:p>
            <a:pPr algn="ctr">
              <a:lnSpc>
                <a:spcPts val="4000"/>
              </a:lnSpc>
            </a:pPr>
            <a:r>
              <a:rPr lang="en-US" sz="3200">
                <a:solidFill>
                  <a:srgbClr val="1E1A1B"/>
                </a:solidFill>
                <a:latin typeface="Canva Sans Bold"/>
              </a:rPr>
              <a:t>1. Parkinson’s</a:t>
            </a:r>
          </a:p>
          <a:p>
            <a:pPr algn="ctr">
              <a:lnSpc>
                <a:spcPts val="4000"/>
              </a:lnSpc>
              <a:spcBef>
                <a:spcPct val="0"/>
              </a:spcBef>
            </a:pPr>
            <a:r>
              <a:rPr lang="en-US" sz="3200">
                <a:solidFill>
                  <a:srgbClr val="1E1A1B"/>
                </a:solidFill>
                <a:latin typeface="Canva Sans Bold"/>
              </a:rPr>
              <a:t> Disease detection</a:t>
            </a:r>
          </a:p>
        </p:txBody>
      </p:sp>
      <p:sp>
        <p:nvSpPr>
          <p:cNvPr id="22" name="TextBox 22"/>
          <p:cNvSpPr txBox="1"/>
          <p:nvPr/>
        </p:nvSpPr>
        <p:spPr>
          <a:xfrm>
            <a:off x="6753749" y="5402799"/>
            <a:ext cx="4338104" cy="503555"/>
          </a:xfrm>
          <a:prstGeom prst="rect">
            <a:avLst/>
          </a:prstGeom>
        </p:spPr>
        <p:txBody>
          <a:bodyPr lIns="0" tIns="0" rIns="0" bIns="0" rtlCol="0" anchor="t">
            <a:spAutoFit/>
          </a:bodyPr>
          <a:lstStyle/>
          <a:p>
            <a:pPr algn="ctr">
              <a:lnSpc>
                <a:spcPts val="4000"/>
              </a:lnSpc>
              <a:spcBef>
                <a:spcPct val="0"/>
              </a:spcBef>
            </a:pPr>
            <a:r>
              <a:rPr lang="en-US" sz="3200">
                <a:solidFill>
                  <a:srgbClr val="000000"/>
                </a:solidFill>
                <a:latin typeface="Canva Sans Bold"/>
              </a:rPr>
              <a:t>2. Frontend</a:t>
            </a:r>
          </a:p>
        </p:txBody>
      </p:sp>
      <p:sp>
        <p:nvSpPr>
          <p:cNvPr id="23" name="TextBox 23"/>
          <p:cNvSpPr txBox="1"/>
          <p:nvPr/>
        </p:nvSpPr>
        <p:spPr>
          <a:xfrm>
            <a:off x="12494353" y="4175020"/>
            <a:ext cx="4269561" cy="503555"/>
          </a:xfrm>
          <a:prstGeom prst="rect">
            <a:avLst/>
          </a:prstGeom>
        </p:spPr>
        <p:txBody>
          <a:bodyPr lIns="0" tIns="0" rIns="0" bIns="0" rtlCol="0" anchor="t">
            <a:spAutoFit/>
          </a:bodyPr>
          <a:lstStyle/>
          <a:p>
            <a:pPr marL="690881" lvl="1" indent="-345440">
              <a:lnSpc>
                <a:spcPts val="4000"/>
              </a:lnSpc>
              <a:spcBef>
                <a:spcPct val="0"/>
              </a:spcBef>
              <a:buFont typeface="Arial"/>
              <a:buChar char="•"/>
            </a:pPr>
            <a:r>
              <a:rPr lang="en-US" sz="3200">
                <a:solidFill>
                  <a:srgbClr val="1E1A1B"/>
                </a:solidFill>
                <a:latin typeface="Canva Sans Bold"/>
              </a:rPr>
              <a:t>Heart Disease</a:t>
            </a:r>
          </a:p>
        </p:txBody>
      </p:sp>
      <p:sp>
        <p:nvSpPr>
          <p:cNvPr id="24" name="TextBox 24"/>
          <p:cNvSpPr txBox="1"/>
          <p:nvPr/>
        </p:nvSpPr>
        <p:spPr>
          <a:xfrm>
            <a:off x="12286272" y="5402799"/>
            <a:ext cx="4269561" cy="503555"/>
          </a:xfrm>
          <a:prstGeom prst="rect">
            <a:avLst/>
          </a:prstGeom>
        </p:spPr>
        <p:txBody>
          <a:bodyPr lIns="0" tIns="0" rIns="0" bIns="0" rtlCol="0" anchor="t">
            <a:spAutoFit/>
          </a:bodyPr>
          <a:lstStyle/>
          <a:p>
            <a:pPr algn="ctr">
              <a:lnSpc>
                <a:spcPts val="4000"/>
              </a:lnSpc>
              <a:spcBef>
                <a:spcPct val="0"/>
              </a:spcBef>
            </a:pPr>
            <a:r>
              <a:rPr lang="en-US" sz="3200">
                <a:solidFill>
                  <a:srgbClr val="000000"/>
                </a:solidFill>
                <a:latin typeface="Canva Sans Bold"/>
              </a:rPr>
              <a:t>2. Diabetes detection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flipH="1">
            <a:off x="4454467" y="3523134"/>
            <a:ext cx="9379066" cy="2199817"/>
          </a:xfrm>
          <a:custGeom>
            <a:avLst/>
            <a:gdLst/>
            <a:ahLst/>
            <a:cxnLst/>
            <a:rect l="l" t="t" r="r" b="b"/>
            <a:pathLst>
              <a:path w="9379066" h="2199817">
                <a:moveTo>
                  <a:pt x="9379066" y="0"/>
                </a:moveTo>
                <a:lnTo>
                  <a:pt x="0" y="0"/>
                </a:lnTo>
                <a:lnTo>
                  <a:pt x="0" y="2199817"/>
                </a:lnTo>
                <a:lnTo>
                  <a:pt x="9379066" y="2199817"/>
                </a:lnTo>
                <a:lnTo>
                  <a:pt x="937906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063226" y="3589809"/>
            <a:ext cx="10888318" cy="2184494"/>
          </a:xfrm>
          <a:prstGeom prst="rect">
            <a:avLst/>
          </a:prstGeom>
        </p:spPr>
        <p:txBody>
          <a:bodyPr lIns="0" tIns="0" rIns="0" bIns="0" rtlCol="0" anchor="t">
            <a:spAutoFit/>
          </a:bodyPr>
          <a:lstStyle/>
          <a:p>
            <a:pPr algn="ctr">
              <a:lnSpc>
                <a:spcPts val="8533"/>
              </a:lnSpc>
            </a:pPr>
            <a:r>
              <a:rPr lang="en-US" sz="7757">
                <a:solidFill>
                  <a:srgbClr val="FFFEFB"/>
                </a:solidFill>
                <a:latin typeface="More Sugar"/>
              </a:rPr>
              <a:t>APPLICATION </a:t>
            </a:r>
          </a:p>
          <a:p>
            <a:pPr algn="ctr">
              <a:lnSpc>
                <a:spcPts val="8533"/>
              </a:lnSpc>
            </a:pPr>
            <a:r>
              <a:rPr lang="en-US" sz="7757">
                <a:solidFill>
                  <a:srgbClr val="FFFEFB"/>
                </a:solidFill>
                <a:latin typeface="More Sugar"/>
              </a:rPr>
              <a:t>AREAS</a:t>
            </a:r>
          </a:p>
        </p:txBody>
      </p:sp>
      <p:sp>
        <p:nvSpPr>
          <p:cNvPr id="5" name="TextBox 5"/>
          <p:cNvSpPr txBox="1"/>
          <p:nvPr/>
        </p:nvSpPr>
        <p:spPr>
          <a:xfrm>
            <a:off x="527334" y="5802878"/>
            <a:ext cx="3149908" cy="3172475"/>
          </a:xfrm>
          <a:prstGeom prst="rect">
            <a:avLst/>
          </a:prstGeom>
        </p:spPr>
        <p:txBody>
          <a:bodyPr lIns="0" tIns="0" rIns="0" bIns="0" rtlCol="0" anchor="t">
            <a:spAutoFit/>
          </a:bodyPr>
          <a:lstStyle/>
          <a:p>
            <a:pPr algn="ctr">
              <a:lnSpc>
                <a:spcPts val="5006"/>
              </a:lnSpc>
            </a:pPr>
            <a:r>
              <a:rPr lang="en-US" sz="4551">
                <a:solidFill>
                  <a:srgbClr val="FFFFFF"/>
                </a:solidFill>
                <a:latin typeface="More Sugar"/>
              </a:rPr>
              <a:t>PERSONAL HEALTH AND WELLNESS APPS</a:t>
            </a:r>
          </a:p>
        </p:txBody>
      </p:sp>
      <p:sp>
        <p:nvSpPr>
          <p:cNvPr id="6" name="TextBox 6"/>
          <p:cNvSpPr txBox="1"/>
          <p:nvPr/>
        </p:nvSpPr>
        <p:spPr>
          <a:xfrm>
            <a:off x="13164292" y="7477197"/>
            <a:ext cx="4723125" cy="657875"/>
          </a:xfrm>
          <a:prstGeom prst="rect">
            <a:avLst/>
          </a:prstGeom>
        </p:spPr>
        <p:txBody>
          <a:bodyPr lIns="0" tIns="0" rIns="0" bIns="0" rtlCol="0" anchor="t">
            <a:spAutoFit/>
          </a:bodyPr>
          <a:lstStyle/>
          <a:p>
            <a:pPr algn="ctr">
              <a:lnSpc>
                <a:spcPts val="5006"/>
              </a:lnSpc>
            </a:pPr>
            <a:r>
              <a:rPr lang="en-US" sz="4551">
                <a:solidFill>
                  <a:srgbClr val="FFFFFF"/>
                </a:solidFill>
                <a:latin typeface="More Sugar"/>
              </a:rPr>
              <a:t>TELEMEDICINE</a:t>
            </a:r>
          </a:p>
        </p:txBody>
      </p:sp>
      <p:sp>
        <p:nvSpPr>
          <p:cNvPr id="7" name="TextBox 7"/>
          <p:cNvSpPr txBox="1"/>
          <p:nvPr/>
        </p:nvSpPr>
        <p:spPr>
          <a:xfrm>
            <a:off x="6819862" y="7746628"/>
            <a:ext cx="4481092" cy="1915175"/>
          </a:xfrm>
          <a:prstGeom prst="rect">
            <a:avLst/>
          </a:prstGeom>
        </p:spPr>
        <p:txBody>
          <a:bodyPr lIns="0" tIns="0" rIns="0" bIns="0" rtlCol="0" anchor="t">
            <a:spAutoFit/>
          </a:bodyPr>
          <a:lstStyle/>
          <a:p>
            <a:pPr algn="ctr">
              <a:lnSpc>
                <a:spcPts val="5006"/>
              </a:lnSpc>
            </a:pPr>
            <a:r>
              <a:rPr lang="en-US" sz="4551">
                <a:solidFill>
                  <a:srgbClr val="FFFFFF"/>
                </a:solidFill>
                <a:latin typeface="More Sugar"/>
              </a:rPr>
              <a:t> PRIMARY HEALTHCARE CENTERS</a:t>
            </a:r>
          </a:p>
        </p:txBody>
      </p:sp>
      <p:sp>
        <p:nvSpPr>
          <p:cNvPr id="8" name="Freeform 8"/>
          <p:cNvSpPr/>
          <p:nvPr/>
        </p:nvSpPr>
        <p:spPr>
          <a:xfrm rot="8503098">
            <a:off x="3930450" y="6170191"/>
            <a:ext cx="1657364" cy="615296"/>
          </a:xfrm>
          <a:custGeom>
            <a:avLst/>
            <a:gdLst/>
            <a:ahLst/>
            <a:cxnLst/>
            <a:rect l="l" t="t" r="r" b="b"/>
            <a:pathLst>
              <a:path w="1657364" h="615296">
                <a:moveTo>
                  <a:pt x="0" y="0"/>
                </a:moveTo>
                <a:lnTo>
                  <a:pt x="1657364" y="0"/>
                </a:lnTo>
                <a:lnTo>
                  <a:pt x="1657364" y="615296"/>
                </a:lnTo>
                <a:lnTo>
                  <a:pt x="0" y="615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3329051">
            <a:off x="12757820" y="6067946"/>
            <a:ext cx="1657364" cy="615296"/>
          </a:xfrm>
          <a:custGeom>
            <a:avLst/>
            <a:gdLst/>
            <a:ahLst/>
            <a:cxnLst/>
            <a:rect l="l" t="t" r="r" b="b"/>
            <a:pathLst>
              <a:path w="1657364" h="615296">
                <a:moveTo>
                  <a:pt x="0" y="0"/>
                </a:moveTo>
                <a:lnTo>
                  <a:pt x="1657365" y="0"/>
                </a:lnTo>
                <a:lnTo>
                  <a:pt x="1657365" y="615296"/>
                </a:lnTo>
                <a:lnTo>
                  <a:pt x="0" y="615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5400000">
            <a:off x="8231725" y="6312292"/>
            <a:ext cx="1657364" cy="615296"/>
          </a:xfrm>
          <a:custGeom>
            <a:avLst/>
            <a:gdLst/>
            <a:ahLst/>
            <a:cxnLst/>
            <a:rect l="l" t="t" r="r" b="b"/>
            <a:pathLst>
              <a:path w="1657364" h="615296">
                <a:moveTo>
                  <a:pt x="0" y="0"/>
                </a:moveTo>
                <a:lnTo>
                  <a:pt x="1657365" y="0"/>
                </a:lnTo>
                <a:lnTo>
                  <a:pt x="1657365" y="615296"/>
                </a:lnTo>
                <a:lnTo>
                  <a:pt x="0" y="615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768134" y="849506"/>
            <a:ext cx="3149908" cy="1915175"/>
          </a:xfrm>
          <a:prstGeom prst="rect">
            <a:avLst/>
          </a:prstGeom>
        </p:spPr>
        <p:txBody>
          <a:bodyPr lIns="0" tIns="0" rIns="0" bIns="0" rtlCol="0" anchor="t">
            <a:spAutoFit/>
          </a:bodyPr>
          <a:lstStyle/>
          <a:p>
            <a:pPr algn="ctr">
              <a:lnSpc>
                <a:spcPts val="5006"/>
              </a:lnSpc>
            </a:pPr>
            <a:r>
              <a:rPr lang="en-US" sz="4551">
                <a:solidFill>
                  <a:srgbClr val="FFFFFF"/>
                </a:solidFill>
                <a:latin typeface="More Sugar"/>
              </a:rPr>
              <a:t>LOW-RESOURCE SETTINGS</a:t>
            </a:r>
          </a:p>
        </p:txBody>
      </p:sp>
      <p:sp>
        <p:nvSpPr>
          <p:cNvPr id="12" name="TextBox 12"/>
          <p:cNvSpPr txBox="1"/>
          <p:nvPr/>
        </p:nvSpPr>
        <p:spPr>
          <a:xfrm>
            <a:off x="6608173" y="145169"/>
            <a:ext cx="4904469" cy="1915175"/>
          </a:xfrm>
          <a:prstGeom prst="rect">
            <a:avLst/>
          </a:prstGeom>
        </p:spPr>
        <p:txBody>
          <a:bodyPr lIns="0" tIns="0" rIns="0" bIns="0" rtlCol="0" anchor="t">
            <a:spAutoFit/>
          </a:bodyPr>
          <a:lstStyle/>
          <a:p>
            <a:pPr algn="ctr">
              <a:lnSpc>
                <a:spcPts val="5006"/>
              </a:lnSpc>
            </a:pPr>
            <a:r>
              <a:rPr lang="en-US" sz="4551">
                <a:solidFill>
                  <a:srgbClr val="FFFFFF"/>
                </a:solidFill>
                <a:latin typeface="More Sugar"/>
              </a:rPr>
              <a:t> CORPORATE WELLNESS PROGRAMS</a:t>
            </a:r>
          </a:p>
        </p:txBody>
      </p:sp>
      <p:sp>
        <p:nvSpPr>
          <p:cNvPr id="13" name="Freeform 13"/>
          <p:cNvSpPr/>
          <p:nvPr/>
        </p:nvSpPr>
        <p:spPr>
          <a:xfrm rot="-3363130">
            <a:off x="13475796" y="3481837"/>
            <a:ext cx="1657364" cy="615296"/>
          </a:xfrm>
          <a:custGeom>
            <a:avLst/>
            <a:gdLst/>
            <a:ahLst/>
            <a:cxnLst/>
            <a:rect l="l" t="t" r="r" b="b"/>
            <a:pathLst>
              <a:path w="1657364" h="615296">
                <a:moveTo>
                  <a:pt x="0" y="0"/>
                </a:moveTo>
                <a:lnTo>
                  <a:pt x="1657364" y="0"/>
                </a:lnTo>
                <a:lnTo>
                  <a:pt x="1657364" y="615297"/>
                </a:lnTo>
                <a:lnTo>
                  <a:pt x="0" y="6152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5273894">
            <a:off x="8173918" y="2502559"/>
            <a:ext cx="1378276" cy="511685"/>
          </a:xfrm>
          <a:custGeom>
            <a:avLst/>
            <a:gdLst/>
            <a:ahLst/>
            <a:cxnLst/>
            <a:rect l="l" t="t" r="r" b="b"/>
            <a:pathLst>
              <a:path w="1378276" h="511685">
                <a:moveTo>
                  <a:pt x="0" y="0"/>
                </a:moveTo>
                <a:lnTo>
                  <a:pt x="1378276" y="0"/>
                </a:lnTo>
                <a:lnTo>
                  <a:pt x="1378276" y="511685"/>
                </a:lnTo>
                <a:lnTo>
                  <a:pt x="0" y="5116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rot="-8100000">
            <a:off x="4042291" y="2865441"/>
            <a:ext cx="1378276" cy="511685"/>
          </a:xfrm>
          <a:custGeom>
            <a:avLst/>
            <a:gdLst/>
            <a:ahLst/>
            <a:cxnLst/>
            <a:rect l="l" t="t" r="r" b="b"/>
            <a:pathLst>
              <a:path w="1378276" h="511685">
                <a:moveTo>
                  <a:pt x="0" y="0"/>
                </a:moveTo>
                <a:lnTo>
                  <a:pt x="1378276" y="0"/>
                </a:lnTo>
                <a:lnTo>
                  <a:pt x="1378276" y="511685"/>
                </a:lnTo>
                <a:lnTo>
                  <a:pt x="0" y="5116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13586503" y="537906"/>
            <a:ext cx="4481092" cy="1915175"/>
          </a:xfrm>
          <a:prstGeom prst="rect">
            <a:avLst/>
          </a:prstGeom>
        </p:spPr>
        <p:txBody>
          <a:bodyPr lIns="0" tIns="0" rIns="0" bIns="0" rtlCol="0" anchor="t">
            <a:spAutoFit/>
          </a:bodyPr>
          <a:lstStyle/>
          <a:p>
            <a:pPr algn="ctr">
              <a:lnSpc>
                <a:spcPts val="5006"/>
              </a:lnSpc>
            </a:pPr>
            <a:r>
              <a:rPr lang="en-US" sz="4551">
                <a:solidFill>
                  <a:srgbClr val="FFFFFF"/>
                </a:solidFill>
                <a:latin typeface="More Sugar"/>
              </a:rPr>
              <a:t>PHARMACIES AND WELLNESS CENTERS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SAM</dc:title>
  <cp:revision>17</cp:revision>
  <dcterms:created xsi:type="dcterms:W3CDTF">2006-08-16T00:00:00Z</dcterms:created>
  <dcterms:modified xsi:type="dcterms:W3CDTF">2024-10-30T09:48:00Z</dcterms:modified>
  <dc:identifier>DAFwraXb-d0</dc:identifier>
</cp:coreProperties>
</file>